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69" r:id="rId2"/>
    <p:sldId id="265" r:id="rId3"/>
    <p:sldId id="266" r:id="rId4"/>
    <p:sldId id="267" r:id="rId5"/>
    <p:sldId id="268" r:id="rId6"/>
    <p:sldId id="258" r:id="rId7"/>
    <p:sldId id="259" r:id="rId8"/>
    <p:sldId id="270" r:id="rId9"/>
    <p:sldId id="272" r:id="rId10"/>
    <p:sldId id="273" r:id="rId11"/>
    <p:sldId id="274" r:id="rId12"/>
    <p:sldId id="260" r:id="rId13"/>
    <p:sldId id="261" r:id="rId14"/>
    <p:sldId id="262" r:id="rId15"/>
    <p:sldId id="263" r:id="rId16"/>
    <p:sldId id="26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1CBC38-4C17-445D-8FE0-FFD48365F62F}" type="datetimeFigureOut">
              <a:rPr lang="en-IN" smtClean="0"/>
              <a:t>18-01-2022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066562-B326-420E-AB84-4C7DFEC307D1}" type="slidenum">
              <a:rPr lang="en-IN" smtClean="0"/>
              <a:t>‹#›</a:t>
            </a:fld>
            <a:endParaRPr lang="en-IN"/>
          </a:p>
        </p:txBody>
      </p:sp>
    </p:spTree>
    <p:extLst>
      <p:ext uri="{BB962C8B-B14F-4D97-AF65-F5344CB8AC3E}">
        <p14:creationId xmlns:p14="http://schemas.microsoft.com/office/powerpoint/2010/main" val="1561274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390238-910D-4D20-B2AE-4A338FCD2A80}"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2189524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390238-910D-4D20-B2AE-4A338FCD2A80}"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3570435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390238-910D-4D20-B2AE-4A338FCD2A80}"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3118759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390238-910D-4D20-B2AE-4A338FCD2A80}"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4179791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390238-910D-4D20-B2AE-4A338FCD2A80}" type="datetimeFigureOut">
              <a:rPr lang="en-IN" smtClean="0"/>
              <a:t>18-01-2022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3385916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390238-910D-4D20-B2AE-4A338FCD2A80}" type="datetimeFigureOut">
              <a:rPr lang="en-IN" smtClean="0"/>
              <a:t>18-01-2022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2081831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390238-910D-4D20-B2AE-4A338FCD2A80}" type="datetimeFigureOut">
              <a:rPr lang="en-IN" smtClean="0"/>
              <a:t>18-01-2022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859913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390238-910D-4D20-B2AE-4A338FCD2A80}" type="datetimeFigureOut">
              <a:rPr lang="en-IN" smtClean="0"/>
              <a:t>18-01-2022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391892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390238-910D-4D20-B2AE-4A338FCD2A80}" type="datetimeFigureOut">
              <a:rPr lang="en-IN" smtClean="0"/>
              <a:t>18-01-2022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2776786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390238-910D-4D20-B2AE-4A338FCD2A80}" type="datetimeFigureOut">
              <a:rPr lang="en-IN" smtClean="0"/>
              <a:t>18-01-2022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620593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390238-910D-4D20-B2AE-4A338FCD2A80}" type="datetimeFigureOut">
              <a:rPr lang="en-IN" smtClean="0"/>
              <a:t>18-01-2022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B476E50-C8BB-4640-AB51-707ECEFA6126}" type="slidenum">
              <a:rPr lang="en-IN" smtClean="0"/>
              <a:t>‹#›</a:t>
            </a:fld>
            <a:endParaRPr lang="en-IN"/>
          </a:p>
        </p:txBody>
      </p:sp>
    </p:spTree>
    <p:extLst>
      <p:ext uri="{BB962C8B-B14F-4D97-AF65-F5344CB8AC3E}">
        <p14:creationId xmlns:p14="http://schemas.microsoft.com/office/powerpoint/2010/main" val="3811083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390238-910D-4D20-B2AE-4A338FCD2A80}" type="datetimeFigureOut">
              <a:rPr lang="en-IN" smtClean="0"/>
              <a:t>18-01-2022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476E50-C8BB-4640-AB51-707ECEFA6126}" type="slidenum">
              <a:rPr lang="en-IN" smtClean="0"/>
              <a:t>‹#›</a:t>
            </a:fld>
            <a:endParaRPr lang="en-IN"/>
          </a:p>
        </p:txBody>
      </p:sp>
    </p:spTree>
    <p:extLst>
      <p:ext uri="{BB962C8B-B14F-4D97-AF65-F5344CB8AC3E}">
        <p14:creationId xmlns:p14="http://schemas.microsoft.com/office/powerpoint/2010/main" val="113200543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AA803F-E94E-400F-8F1A-510AEEA43A1F}"/>
              </a:ext>
            </a:extLst>
          </p:cNvPr>
          <p:cNvSpPr txBox="1"/>
          <p:nvPr/>
        </p:nvSpPr>
        <p:spPr>
          <a:xfrm>
            <a:off x="2225040" y="1371600"/>
            <a:ext cx="7670800" cy="2800767"/>
          </a:xfrm>
          <a:prstGeom prst="rect">
            <a:avLst/>
          </a:prstGeom>
          <a:noFill/>
        </p:spPr>
        <p:txBody>
          <a:bodyPr wrap="square" rtlCol="0">
            <a:spAutoFit/>
          </a:bodyPr>
          <a:lstStyle/>
          <a:p>
            <a:pPr algn="ctr"/>
            <a:r>
              <a:rPr lang="en-US" sz="4400" dirty="0"/>
              <a:t>Welcome to Machine Learning Developer Summit – MLDS 2022 (Fourth Edition) by Association of Data Scientists</a:t>
            </a:r>
            <a:endParaRPr lang="en-IN" sz="4400" dirty="0"/>
          </a:p>
        </p:txBody>
      </p:sp>
    </p:spTree>
    <p:extLst>
      <p:ext uri="{BB962C8B-B14F-4D97-AF65-F5344CB8AC3E}">
        <p14:creationId xmlns:p14="http://schemas.microsoft.com/office/powerpoint/2010/main" val="3214117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6E8225-2EE0-43DA-A5E6-65A9AB03232D}"/>
              </a:ext>
            </a:extLst>
          </p:cNvPr>
          <p:cNvSpPr txBox="1"/>
          <p:nvPr/>
        </p:nvSpPr>
        <p:spPr>
          <a:xfrm>
            <a:off x="1259840" y="843280"/>
            <a:ext cx="8128000" cy="369332"/>
          </a:xfrm>
          <a:prstGeom prst="rect">
            <a:avLst/>
          </a:prstGeom>
          <a:noFill/>
        </p:spPr>
        <p:txBody>
          <a:bodyPr wrap="square" rtlCol="0">
            <a:spAutoFit/>
          </a:bodyPr>
          <a:lstStyle/>
          <a:p>
            <a:r>
              <a:rPr lang="en-US" b="1" dirty="0"/>
              <a:t>The Architecture of the IPFCII method:</a:t>
            </a:r>
            <a:endParaRPr lang="en-IN" b="1" dirty="0"/>
          </a:p>
        </p:txBody>
      </p:sp>
      <p:pic>
        <p:nvPicPr>
          <p:cNvPr id="4" name="Picture 3">
            <a:extLst>
              <a:ext uri="{FF2B5EF4-FFF2-40B4-BE49-F238E27FC236}">
                <a16:creationId xmlns:a16="http://schemas.microsoft.com/office/drawing/2014/main" id="{78B42735-DA63-4A49-9187-1B676CA9E5D9}"/>
              </a:ext>
            </a:extLst>
          </p:cNvPr>
          <p:cNvPicPr>
            <a:picLocks noChangeAspect="1"/>
          </p:cNvPicPr>
          <p:nvPr/>
        </p:nvPicPr>
        <p:blipFill>
          <a:blip r:embed="rId2"/>
          <a:stretch>
            <a:fillRect/>
          </a:stretch>
        </p:blipFill>
        <p:spPr>
          <a:xfrm>
            <a:off x="3576320" y="1212612"/>
            <a:ext cx="5140960" cy="5411707"/>
          </a:xfrm>
          <a:prstGeom prst="rect">
            <a:avLst/>
          </a:prstGeom>
        </p:spPr>
      </p:pic>
    </p:spTree>
    <p:extLst>
      <p:ext uri="{BB962C8B-B14F-4D97-AF65-F5344CB8AC3E}">
        <p14:creationId xmlns:p14="http://schemas.microsoft.com/office/powerpoint/2010/main" val="143569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DBC895-5497-4ADE-B9D9-C357363FB264}"/>
              </a:ext>
            </a:extLst>
          </p:cNvPr>
          <p:cNvSpPr txBox="1"/>
          <p:nvPr/>
        </p:nvSpPr>
        <p:spPr>
          <a:xfrm>
            <a:off x="1310640" y="863600"/>
            <a:ext cx="9093200" cy="369332"/>
          </a:xfrm>
          <a:prstGeom prst="rect">
            <a:avLst/>
          </a:prstGeom>
          <a:noFill/>
        </p:spPr>
        <p:txBody>
          <a:bodyPr wrap="square" rtlCol="0">
            <a:spAutoFit/>
          </a:bodyPr>
          <a:lstStyle/>
          <a:p>
            <a:r>
              <a:rPr lang="en-US" dirty="0"/>
              <a:t>Algorithm of IPFCII method:</a:t>
            </a:r>
          </a:p>
        </p:txBody>
      </p:sp>
      <p:sp>
        <p:nvSpPr>
          <p:cNvPr id="3" name="TextBox 2">
            <a:extLst>
              <a:ext uri="{FF2B5EF4-FFF2-40B4-BE49-F238E27FC236}">
                <a16:creationId xmlns:a16="http://schemas.microsoft.com/office/drawing/2014/main" id="{A7B2A97C-C238-4B28-9673-F36BE9EE443B}"/>
              </a:ext>
            </a:extLst>
          </p:cNvPr>
          <p:cNvSpPr txBox="1"/>
          <p:nvPr/>
        </p:nvSpPr>
        <p:spPr>
          <a:xfrm>
            <a:off x="1310640" y="1232932"/>
            <a:ext cx="9093200" cy="3139321"/>
          </a:xfrm>
          <a:prstGeom prst="rect">
            <a:avLst/>
          </a:prstGeom>
          <a:noFill/>
        </p:spPr>
        <p:txBody>
          <a:bodyPr wrap="square" rtlCol="0">
            <a:spAutoFit/>
          </a:bodyPr>
          <a:lstStyle/>
          <a:p>
            <a:pPr marL="342900" indent="-342900">
              <a:buAutoNum type="arabicPeriod"/>
            </a:pPr>
            <a:r>
              <a:rPr lang="en-US" dirty="0"/>
              <a:t>Input an image</a:t>
            </a:r>
          </a:p>
          <a:p>
            <a:pPr marL="342900" indent="-342900">
              <a:buAutoNum type="arabicPeriod"/>
            </a:pPr>
            <a:r>
              <a:rPr lang="en-US" dirty="0"/>
              <a:t>Apply frame based slicing operation after processing steps</a:t>
            </a:r>
          </a:p>
          <a:p>
            <a:pPr marL="342900" indent="-342900">
              <a:buFontTx/>
              <a:buAutoNum type="arabicPeriod"/>
            </a:pPr>
            <a:r>
              <a:rPr lang="en-IN" dirty="0"/>
              <a:t>// Formula used in dividing an image into frames is </a:t>
            </a:r>
          </a:p>
          <a:p>
            <a:pPr algn="ctr"/>
            <a:r>
              <a:rPr lang="en-US" b="1" dirty="0" err="1"/>
              <a:t>no_frames</a:t>
            </a:r>
            <a:r>
              <a:rPr lang="en-US" b="1" dirty="0"/>
              <a:t> = </a:t>
            </a:r>
            <a:r>
              <a:rPr lang="en-US" b="1" dirty="0" err="1"/>
              <a:t>image_size</a:t>
            </a:r>
            <a:r>
              <a:rPr lang="en-US" b="1" dirty="0"/>
              <a:t>/(</a:t>
            </a:r>
            <a:r>
              <a:rPr lang="en-US" b="1" dirty="0" err="1"/>
              <a:t>stride_shift+stride_sharing</a:t>
            </a:r>
            <a:r>
              <a:rPr lang="en-US" b="1" dirty="0"/>
              <a:t>) </a:t>
            </a:r>
            <a:endParaRPr lang="en-IN" b="1" dirty="0"/>
          </a:p>
          <a:p>
            <a:r>
              <a:rPr lang="en-US" dirty="0"/>
              <a:t>4.    Pass individual frames through a series of convolutional and pooling layers</a:t>
            </a:r>
          </a:p>
          <a:p>
            <a:r>
              <a:rPr lang="en-US" dirty="0"/>
              <a:t>5.    The reduced mean of all the lower dimensional representations of corresponding frames is taken by </a:t>
            </a:r>
          </a:p>
          <a:p>
            <a:pPr algn="ctr"/>
            <a:r>
              <a:rPr lang="en-US" b="1" dirty="0" err="1"/>
              <a:t>tf.reduce_mean</a:t>
            </a:r>
            <a:r>
              <a:rPr lang="en-US" b="1" dirty="0"/>
              <a:t>(, axis=)</a:t>
            </a:r>
          </a:p>
          <a:p>
            <a:r>
              <a:rPr lang="en-US" dirty="0"/>
              <a:t>6.   The obtained tensor is passed through at least a single convolutional layer to make sure no loss in pixel and their position information.</a:t>
            </a:r>
          </a:p>
          <a:p>
            <a:r>
              <a:rPr lang="en-US" dirty="0"/>
              <a:t>7.   The additional layers are added based on the network’s task.</a:t>
            </a:r>
          </a:p>
        </p:txBody>
      </p:sp>
    </p:spTree>
    <p:extLst>
      <p:ext uri="{BB962C8B-B14F-4D97-AF65-F5344CB8AC3E}">
        <p14:creationId xmlns:p14="http://schemas.microsoft.com/office/powerpoint/2010/main" val="1360967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5B6EF1-4AFF-4D96-B43E-3F2259C49035}"/>
              </a:ext>
            </a:extLst>
          </p:cNvPr>
          <p:cNvSpPr txBox="1"/>
          <p:nvPr/>
        </p:nvSpPr>
        <p:spPr>
          <a:xfrm>
            <a:off x="1554480" y="853440"/>
            <a:ext cx="8046720" cy="369332"/>
          </a:xfrm>
          <a:prstGeom prst="rect">
            <a:avLst/>
          </a:prstGeom>
          <a:noFill/>
        </p:spPr>
        <p:txBody>
          <a:bodyPr wrap="square" rtlCol="0">
            <a:spAutoFit/>
          </a:bodyPr>
          <a:lstStyle/>
          <a:p>
            <a:r>
              <a:rPr lang="en-US" b="1" dirty="0"/>
              <a:t>Advantages of this method over traditional convolution on complete image are:</a:t>
            </a:r>
          </a:p>
        </p:txBody>
      </p:sp>
      <p:sp>
        <p:nvSpPr>
          <p:cNvPr id="3" name="TextBox 2">
            <a:extLst>
              <a:ext uri="{FF2B5EF4-FFF2-40B4-BE49-F238E27FC236}">
                <a16:creationId xmlns:a16="http://schemas.microsoft.com/office/drawing/2014/main" id="{1F3BA9C2-F7EE-4491-A7D5-0BC3DBC2BED3}"/>
              </a:ext>
            </a:extLst>
          </p:cNvPr>
          <p:cNvSpPr txBox="1"/>
          <p:nvPr/>
        </p:nvSpPr>
        <p:spPr>
          <a:xfrm>
            <a:off x="1554480" y="1330960"/>
            <a:ext cx="8920480" cy="1200329"/>
          </a:xfrm>
          <a:prstGeom prst="rect">
            <a:avLst/>
          </a:prstGeom>
          <a:noFill/>
        </p:spPr>
        <p:txBody>
          <a:bodyPr wrap="square" rtlCol="0">
            <a:spAutoFit/>
          </a:bodyPr>
          <a:lstStyle/>
          <a:p>
            <a:pPr marL="342900" indent="-342900">
              <a:buAutoNum type="arabicPeriod"/>
            </a:pPr>
            <a:r>
              <a:rPr lang="en-US" dirty="0"/>
              <a:t>The IPFCII method can improve the performance of neural networks on vision tasks by efficiently interpreting the image data.</a:t>
            </a:r>
          </a:p>
          <a:p>
            <a:pPr marL="342900" indent="-342900">
              <a:buAutoNum type="arabicPeriod"/>
            </a:pPr>
            <a:r>
              <a:rPr lang="en-US" dirty="0"/>
              <a:t>The IPFCII method can reduce the compute cost while training a neural network by reducing the network size required to effectively carry out a task.</a:t>
            </a:r>
            <a:endParaRPr lang="en-IN" dirty="0"/>
          </a:p>
        </p:txBody>
      </p:sp>
      <p:sp>
        <p:nvSpPr>
          <p:cNvPr id="4" name="TextBox 3">
            <a:extLst>
              <a:ext uri="{FF2B5EF4-FFF2-40B4-BE49-F238E27FC236}">
                <a16:creationId xmlns:a16="http://schemas.microsoft.com/office/drawing/2014/main" id="{751591F1-6614-4D53-9C3D-65C052528570}"/>
              </a:ext>
            </a:extLst>
          </p:cNvPr>
          <p:cNvSpPr txBox="1"/>
          <p:nvPr/>
        </p:nvSpPr>
        <p:spPr>
          <a:xfrm>
            <a:off x="1564640" y="3429000"/>
            <a:ext cx="7782560" cy="369332"/>
          </a:xfrm>
          <a:prstGeom prst="rect">
            <a:avLst/>
          </a:prstGeom>
          <a:noFill/>
        </p:spPr>
        <p:txBody>
          <a:bodyPr wrap="square" rtlCol="0">
            <a:spAutoFit/>
          </a:bodyPr>
          <a:lstStyle/>
          <a:p>
            <a:r>
              <a:rPr lang="en-US" b="1" dirty="0"/>
              <a:t>How the method IPFCII can improve the performance of  any application?</a:t>
            </a:r>
          </a:p>
        </p:txBody>
      </p:sp>
      <p:sp>
        <p:nvSpPr>
          <p:cNvPr id="5" name="TextBox 4">
            <a:extLst>
              <a:ext uri="{FF2B5EF4-FFF2-40B4-BE49-F238E27FC236}">
                <a16:creationId xmlns:a16="http://schemas.microsoft.com/office/drawing/2014/main" id="{7EE012AD-BC87-44E9-BD21-7CEA51C8D582}"/>
              </a:ext>
            </a:extLst>
          </p:cNvPr>
          <p:cNvSpPr txBox="1"/>
          <p:nvPr/>
        </p:nvSpPr>
        <p:spPr>
          <a:xfrm>
            <a:off x="1554480" y="3818880"/>
            <a:ext cx="8788400" cy="1754326"/>
          </a:xfrm>
          <a:prstGeom prst="rect">
            <a:avLst/>
          </a:prstGeom>
          <a:noFill/>
        </p:spPr>
        <p:txBody>
          <a:bodyPr wrap="square" rtlCol="0">
            <a:spAutoFit/>
          </a:bodyPr>
          <a:lstStyle/>
          <a:p>
            <a:pPr marL="342900" indent="-342900">
              <a:buAutoNum type="arabicPeriod"/>
            </a:pPr>
            <a:r>
              <a:rPr lang="en-US" dirty="0"/>
              <a:t>The regular convolutional operation often tends to bottleneck the information or features of image while down sampling due to the fact that they are applied on whole image.</a:t>
            </a:r>
          </a:p>
          <a:p>
            <a:pPr marL="342900" indent="-342900">
              <a:buAutoNum type="arabicPeriod"/>
            </a:pPr>
            <a:r>
              <a:rPr lang="en-US" dirty="0"/>
              <a:t>Apart from this, this idea of dividing a image into corresponding frames to apply convolutional layers can better encode features thereby easily generalizing to outliers or shifted distributions</a:t>
            </a:r>
            <a:endParaRPr lang="en-IN" dirty="0"/>
          </a:p>
        </p:txBody>
      </p:sp>
    </p:spTree>
    <p:extLst>
      <p:ext uri="{BB962C8B-B14F-4D97-AF65-F5344CB8AC3E}">
        <p14:creationId xmlns:p14="http://schemas.microsoft.com/office/powerpoint/2010/main" val="3450178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A21D4E-4456-402D-97A2-423DA5B66358}"/>
              </a:ext>
            </a:extLst>
          </p:cNvPr>
          <p:cNvSpPr txBox="1"/>
          <p:nvPr/>
        </p:nvSpPr>
        <p:spPr>
          <a:xfrm>
            <a:off x="1747520" y="1036320"/>
            <a:ext cx="8696960" cy="369332"/>
          </a:xfrm>
          <a:prstGeom prst="rect">
            <a:avLst/>
          </a:prstGeom>
          <a:noFill/>
        </p:spPr>
        <p:txBody>
          <a:bodyPr wrap="square" rtlCol="0">
            <a:spAutoFit/>
          </a:bodyPr>
          <a:lstStyle/>
          <a:p>
            <a:r>
              <a:rPr lang="en-US" b="1" dirty="0"/>
              <a:t>How the IPFCII method can reduce the compute cost of training a neural network?</a:t>
            </a:r>
          </a:p>
        </p:txBody>
      </p:sp>
      <p:sp>
        <p:nvSpPr>
          <p:cNvPr id="3" name="TextBox 2">
            <a:extLst>
              <a:ext uri="{FF2B5EF4-FFF2-40B4-BE49-F238E27FC236}">
                <a16:creationId xmlns:a16="http://schemas.microsoft.com/office/drawing/2014/main" id="{788AAEDC-933E-45B7-BFF7-0A4A991E2EC2}"/>
              </a:ext>
            </a:extLst>
          </p:cNvPr>
          <p:cNvSpPr txBox="1"/>
          <p:nvPr/>
        </p:nvSpPr>
        <p:spPr>
          <a:xfrm>
            <a:off x="1747520" y="1493520"/>
            <a:ext cx="7640320" cy="2031325"/>
          </a:xfrm>
          <a:prstGeom prst="rect">
            <a:avLst/>
          </a:prstGeom>
          <a:noFill/>
        </p:spPr>
        <p:txBody>
          <a:bodyPr wrap="square" rtlCol="0">
            <a:spAutoFit/>
          </a:bodyPr>
          <a:lstStyle/>
          <a:p>
            <a:r>
              <a:rPr lang="en-US" dirty="0"/>
              <a:t>Regular convolutional layers often require large networks for the model to train well and generalize on unseen data but by the method of IPFCII, the convolutional layers can better interpret the image data i.e., features of image without any information bottleneck issues. Since the method can better interpret the image features to neural networks, the networks size required to learn and generalize on a vision task is relatively reduced thereby by reducing the compute cost to train the network.</a:t>
            </a:r>
            <a:endParaRPr lang="en-IN" dirty="0"/>
          </a:p>
        </p:txBody>
      </p:sp>
      <p:sp>
        <p:nvSpPr>
          <p:cNvPr id="4" name="TextBox 3">
            <a:extLst>
              <a:ext uri="{FF2B5EF4-FFF2-40B4-BE49-F238E27FC236}">
                <a16:creationId xmlns:a16="http://schemas.microsoft.com/office/drawing/2014/main" id="{2A6BCA84-48C2-4DB4-8674-2F3D35B31378}"/>
              </a:ext>
            </a:extLst>
          </p:cNvPr>
          <p:cNvSpPr txBox="1"/>
          <p:nvPr/>
        </p:nvSpPr>
        <p:spPr>
          <a:xfrm>
            <a:off x="1747520" y="4246880"/>
            <a:ext cx="8544560" cy="369332"/>
          </a:xfrm>
          <a:prstGeom prst="rect">
            <a:avLst/>
          </a:prstGeom>
          <a:noFill/>
        </p:spPr>
        <p:txBody>
          <a:bodyPr wrap="square" rtlCol="0">
            <a:spAutoFit/>
          </a:bodyPr>
          <a:lstStyle/>
          <a:p>
            <a:r>
              <a:rPr lang="en-US" b="1" dirty="0" err="1"/>
              <a:t>Implemention</a:t>
            </a:r>
            <a:r>
              <a:rPr lang="en-US" b="1" dirty="0"/>
              <a:t> details of the IPFCII method:</a:t>
            </a:r>
            <a:endParaRPr lang="en-IN" b="1" dirty="0"/>
          </a:p>
        </p:txBody>
      </p:sp>
      <p:sp>
        <p:nvSpPr>
          <p:cNvPr id="5" name="TextBox 4">
            <a:extLst>
              <a:ext uri="{FF2B5EF4-FFF2-40B4-BE49-F238E27FC236}">
                <a16:creationId xmlns:a16="http://schemas.microsoft.com/office/drawing/2014/main" id="{AF11F45F-4106-43B4-BA73-AE5A8188E753}"/>
              </a:ext>
            </a:extLst>
          </p:cNvPr>
          <p:cNvSpPr txBox="1"/>
          <p:nvPr/>
        </p:nvSpPr>
        <p:spPr>
          <a:xfrm>
            <a:off x="1747520" y="4625816"/>
            <a:ext cx="7741920" cy="1477328"/>
          </a:xfrm>
          <a:prstGeom prst="rect">
            <a:avLst/>
          </a:prstGeom>
          <a:noFill/>
        </p:spPr>
        <p:txBody>
          <a:bodyPr wrap="square" rtlCol="0">
            <a:spAutoFit/>
          </a:bodyPr>
          <a:lstStyle/>
          <a:p>
            <a:r>
              <a:rPr lang="en-US" dirty="0"/>
              <a:t>The method divides a complete image into corresponding frames. Convolutional neural network is applied on frames individually to encode the image into a lower dimensional representation. Formulating the function to divide the image, the equation that satisfies the parameters is,</a:t>
            </a:r>
          </a:p>
          <a:p>
            <a:pPr algn="ctr"/>
            <a:r>
              <a:rPr lang="en-US" b="1" dirty="0" err="1"/>
              <a:t>no_frames</a:t>
            </a:r>
            <a:r>
              <a:rPr lang="en-US" b="1" dirty="0"/>
              <a:t> = </a:t>
            </a:r>
            <a:r>
              <a:rPr lang="en-US" b="1" dirty="0" err="1"/>
              <a:t>image_size</a:t>
            </a:r>
            <a:r>
              <a:rPr lang="en-US" b="1" dirty="0"/>
              <a:t>/(</a:t>
            </a:r>
            <a:r>
              <a:rPr lang="en-US" b="1" dirty="0" err="1"/>
              <a:t>stride_shift+stride_sharing</a:t>
            </a:r>
            <a:r>
              <a:rPr lang="en-US" b="1" dirty="0"/>
              <a:t>) </a:t>
            </a:r>
            <a:endParaRPr lang="en-IN" b="1" dirty="0"/>
          </a:p>
        </p:txBody>
      </p:sp>
    </p:spTree>
    <p:extLst>
      <p:ext uri="{BB962C8B-B14F-4D97-AF65-F5344CB8AC3E}">
        <p14:creationId xmlns:p14="http://schemas.microsoft.com/office/powerpoint/2010/main" val="20102930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896142-93F0-4E56-A70F-F722A179C363}"/>
              </a:ext>
            </a:extLst>
          </p:cNvPr>
          <p:cNvSpPr txBox="1"/>
          <p:nvPr/>
        </p:nvSpPr>
        <p:spPr>
          <a:xfrm>
            <a:off x="1910080" y="944880"/>
            <a:ext cx="8371840" cy="369332"/>
          </a:xfrm>
          <a:prstGeom prst="rect">
            <a:avLst/>
          </a:prstGeom>
          <a:noFill/>
        </p:spPr>
        <p:txBody>
          <a:bodyPr wrap="square" rtlCol="0">
            <a:spAutoFit/>
          </a:bodyPr>
          <a:lstStyle/>
          <a:p>
            <a:r>
              <a:rPr lang="en-US" b="1" dirty="0"/>
              <a:t>Results:</a:t>
            </a:r>
            <a:endParaRPr lang="en-IN" b="1" dirty="0"/>
          </a:p>
        </p:txBody>
      </p:sp>
      <p:sp>
        <p:nvSpPr>
          <p:cNvPr id="3" name="TextBox 2">
            <a:extLst>
              <a:ext uri="{FF2B5EF4-FFF2-40B4-BE49-F238E27FC236}">
                <a16:creationId xmlns:a16="http://schemas.microsoft.com/office/drawing/2014/main" id="{31E25D68-17EE-40EF-97B5-6F8B284CB766}"/>
              </a:ext>
            </a:extLst>
          </p:cNvPr>
          <p:cNvSpPr txBox="1"/>
          <p:nvPr/>
        </p:nvSpPr>
        <p:spPr>
          <a:xfrm>
            <a:off x="1910080" y="1314212"/>
            <a:ext cx="8371840" cy="1477328"/>
          </a:xfrm>
          <a:prstGeom prst="rect">
            <a:avLst/>
          </a:prstGeom>
          <a:noFill/>
        </p:spPr>
        <p:txBody>
          <a:bodyPr wrap="square" rtlCol="0">
            <a:spAutoFit/>
          </a:bodyPr>
          <a:lstStyle/>
          <a:p>
            <a:r>
              <a:rPr lang="en-US" dirty="0"/>
              <a:t>The IPFCII method is applied on a basic dog breed classification task with a pre-trained network “inception”. The method has worked well on the task with relatively improved performance and reduced computational cost for training. Since the model is just fine-tuned so the exact compute cost it can reduce is unclear but the performance is definitely improved from 92% to 95%. </a:t>
            </a:r>
          </a:p>
        </p:txBody>
      </p:sp>
      <p:sp>
        <p:nvSpPr>
          <p:cNvPr id="4" name="TextBox 3">
            <a:extLst>
              <a:ext uri="{FF2B5EF4-FFF2-40B4-BE49-F238E27FC236}">
                <a16:creationId xmlns:a16="http://schemas.microsoft.com/office/drawing/2014/main" id="{D80E0DE8-A95F-418F-9E27-3CA4C3676E76}"/>
              </a:ext>
            </a:extLst>
          </p:cNvPr>
          <p:cNvSpPr txBox="1"/>
          <p:nvPr/>
        </p:nvSpPr>
        <p:spPr>
          <a:xfrm>
            <a:off x="1910080" y="3590727"/>
            <a:ext cx="7213600" cy="369332"/>
          </a:xfrm>
          <a:prstGeom prst="rect">
            <a:avLst/>
          </a:prstGeom>
          <a:noFill/>
        </p:spPr>
        <p:txBody>
          <a:bodyPr wrap="square" rtlCol="0">
            <a:spAutoFit/>
          </a:bodyPr>
          <a:lstStyle/>
          <a:p>
            <a:r>
              <a:rPr lang="en-US" b="1" dirty="0"/>
              <a:t>Required tests:</a:t>
            </a:r>
          </a:p>
        </p:txBody>
      </p:sp>
      <p:sp>
        <p:nvSpPr>
          <p:cNvPr id="5" name="TextBox 4">
            <a:extLst>
              <a:ext uri="{FF2B5EF4-FFF2-40B4-BE49-F238E27FC236}">
                <a16:creationId xmlns:a16="http://schemas.microsoft.com/office/drawing/2014/main" id="{49AEF5E5-D460-466C-8D8D-69A7082FB8B3}"/>
              </a:ext>
            </a:extLst>
          </p:cNvPr>
          <p:cNvSpPr txBox="1"/>
          <p:nvPr/>
        </p:nvSpPr>
        <p:spPr>
          <a:xfrm>
            <a:off x="1910080" y="3947558"/>
            <a:ext cx="7782560" cy="1754326"/>
          </a:xfrm>
          <a:prstGeom prst="rect">
            <a:avLst/>
          </a:prstGeom>
          <a:noFill/>
        </p:spPr>
        <p:txBody>
          <a:bodyPr wrap="square" rtlCol="0">
            <a:spAutoFit/>
          </a:bodyPr>
          <a:lstStyle/>
          <a:p>
            <a:r>
              <a:rPr lang="en-US" dirty="0"/>
              <a:t>The method has performed well on a classification task with a pre-trained model but there are many tests to conduct, some of the potential tests would be:</a:t>
            </a:r>
          </a:p>
          <a:p>
            <a:pPr marL="342900" indent="-342900">
              <a:buAutoNum type="arabicPeriod"/>
            </a:pPr>
            <a:r>
              <a:rPr lang="en-US" dirty="0"/>
              <a:t>On classification or regression task with completely training from scratch</a:t>
            </a:r>
          </a:p>
          <a:p>
            <a:pPr marL="342900" indent="-342900">
              <a:buAutoNum type="arabicPeriod"/>
            </a:pPr>
            <a:r>
              <a:rPr lang="en-US" dirty="0"/>
              <a:t>On regression task with a pre-trained model</a:t>
            </a:r>
          </a:p>
          <a:p>
            <a:pPr marL="342900" indent="-342900">
              <a:buAutoNum type="arabicPeriod"/>
            </a:pPr>
            <a:r>
              <a:rPr lang="en-US" dirty="0"/>
              <a:t>On advanced computer vision applications like image generation, completion and etc.</a:t>
            </a:r>
            <a:endParaRPr lang="en-IN" dirty="0"/>
          </a:p>
        </p:txBody>
      </p:sp>
    </p:spTree>
    <p:extLst>
      <p:ext uri="{BB962C8B-B14F-4D97-AF65-F5344CB8AC3E}">
        <p14:creationId xmlns:p14="http://schemas.microsoft.com/office/powerpoint/2010/main" val="3652859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CDEFE5-1FE8-47E2-A5BB-9C2FB154BAC4}"/>
              </a:ext>
            </a:extLst>
          </p:cNvPr>
          <p:cNvSpPr txBox="1"/>
          <p:nvPr/>
        </p:nvSpPr>
        <p:spPr>
          <a:xfrm>
            <a:off x="1376680" y="506333"/>
            <a:ext cx="9062720" cy="369332"/>
          </a:xfrm>
          <a:prstGeom prst="rect">
            <a:avLst/>
          </a:prstGeom>
          <a:noFill/>
        </p:spPr>
        <p:txBody>
          <a:bodyPr wrap="square" rtlCol="0">
            <a:spAutoFit/>
          </a:bodyPr>
          <a:lstStyle/>
          <a:p>
            <a:r>
              <a:rPr lang="en-US" b="1" dirty="0"/>
              <a:t>Future Research in data interpretation (On IPFCII):</a:t>
            </a:r>
          </a:p>
        </p:txBody>
      </p:sp>
      <p:sp>
        <p:nvSpPr>
          <p:cNvPr id="3" name="TextBox 2">
            <a:extLst>
              <a:ext uri="{FF2B5EF4-FFF2-40B4-BE49-F238E27FC236}">
                <a16:creationId xmlns:a16="http://schemas.microsoft.com/office/drawing/2014/main" id="{9D3D4BA8-7F91-44DB-91AE-9A7A9F74D803}"/>
              </a:ext>
            </a:extLst>
          </p:cNvPr>
          <p:cNvSpPr txBox="1"/>
          <p:nvPr/>
        </p:nvSpPr>
        <p:spPr>
          <a:xfrm>
            <a:off x="1376680" y="873948"/>
            <a:ext cx="9342120" cy="2031325"/>
          </a:xfrm>
          <a:prstGeom prst="rect">
            <a:avLst/>
          </a:prstGeom>
          <a:noFill/>
        </p:spPr>
        <p:txBody>
          <a:bodyPr wrap="square" rtlCol="0">
            <a:spAutoFit/>
          </a:bodyPr>
          <a:lstStyle/>
          <a:p>
            <a:r>
              <a:rPr lang="en-US" dirty="0"/>
              <a:t>So far the method is applicable on to images with shape (n, n) where n is any natural even number but in order to outperform all the existing models and adapted into vision research:</a:t>
            </a:r>
          </a:p>
          <a:p>
            <a:pPr marL="342900" indent="-342900">
              <a:buAutoNum type="arabicPeriod"/>
            </a:pPr>
            <a:r>
              <a:rPr lang="en-US" dirty="0"/>
              <a:t>The method IPFCII need to be formulated and generalized to all shapes of image. </a:t>
            </a:r>
          </a:p>
          <a:p>
            <a:pPr marL="342900" indent="-342900">
              <a:buAutoNum type="arabicPeriod"/>
            </a:pPr>
            <a:r>
              <a:rPr lang="en-US" dirty="0"/>
              <a:t>The IPFCII method need to be tested on supervised, unsupervised tasks mainly on generative models such as VAEs and GANs</a:t>
            </a:r>
          </a:p>
          <a:p>
            <a:pPr marL="342900" indent="-342900">
              <a:buAutoNum type="arabicPeriod"/>
            </a:pPr>
            <a:r>
              <a:rPr lang="en-US" dirty="0"/>
              <a:t>The IPFCII method is tested only on pre-trained models but it need to be extended to training model from scratch. </a:t>
            </a:r>
            <a:endParaRPr lang="en-IN" dirty="0"/>
          </a:p>
        </p:txBody>
      </p:sp>
      <p:sp>
        <p:nvSpPr>
          <p:cNvPr id="4" name="TextBox 3">
            <a:extLst>
              <a:ext uri="{FF2B5EF4-FFF2-40B4-BE49-F238E27FC236}">
                <a16:creationId xmlns:a16="http://schemas.microsoft.com/office/drawing/2014/main" id="{8D77FF51-EE7C-47F0-A063-FEBB42194B5A}"/>
              </a:ext>
            </a:extLst>
          </p:cNvPr>
          <p:cNvSpPr txBox="1"/>
          <p:nvPr/>
        </p:nvSpPr>
        <p:spPr>
          <a:xfrm>
            <a:off x="1376680" y="3059668"/>
            <a:ext cx="8910320" cy="369332"/>
          </a:xfrm>
          <a:prstGeom prst="rect">
            <a:avLst/>
          </a:prstGeom>
          <a:noFill/>
        </p:spPr>
        <p:txBody>
          <a:bodyPr wrap="square" rtlCol="0">
            <a:spAutoFit/>
          </a:bodyPr>
          <a:lstStyle/>
          <a:p>
            <a:r>
              <a:rPr lang="en-US" b="1" dirty="0"/>
              <a:t>Steps towards achieving generalizability:</a:t>
            </a:r>
          </a:p>
        </p:txBody>
      </p:sp>
      <p:sp>
        <p:nvSpPr>
          <p:cNvPr id="5" name="TextBox 4">
            <a:extLst>
              <a:ext uri="{FF2B5EF4-FFF2-40B4-BE49-F238E27FC236}">
                <a16:creationId xmlns:a16="http://schemas.microsoft.com/office/drawing/2014/main" id="{30EB59B7-77ED-44B3-B84E-F7BB0754A90A}"/>
              </a:ext>
            </a:extLst>
          </p:cNvPr>
          <p:cNvSpPr txBox="1"/>
          <p:nvPr/>
        </p:nvSpPr>
        <p:spPr>
          <a:xfrm>
            <a:off x="1371599" y="3429000"/>
            <a:ext cx="9774239" cy="646331"/>
          </a:xfrm>
          <a:prstGeom prst="rect">
            <a:avLst/>
          </a:prstGeom>
          <a:noFill/>
        </p:spPr>
        <p:txBody>
          <a:bodyPr wrap="square" rtlCol="0">
            <a:spAutoFit/>
          </a:bodyPr>
          <a:lstStyle/>
          <a:p>
            <a:r>
              <a:rPr lang="en-US" dirty="0"/>
              <a:t>In order to generalize the idea of IPFCII on differed shaped images, a multi-level spatial pooling method is incorporated from the paper titled “Composition-preserving Deep Photo Aesthetics Assessment”. </a:t>
            </a:r>
            <a:endParaRPr lang="en-IN" dirty="0"/>
          </a:p>
        </p:txBody>
      </p:sp>
      <p:pic>
        <p:nvPicPr>
          <p:cNvPr id="9" name="Picture 8">
            <a:extLst>
              <a:ext uri="{FF2B5EF4-FFF2-40B4-BE49-F238E27FC236}">
                <a16:creationId xmlns:a16="http://schemas.microsoft.com/office/drawing/2014/main" id="{5B7B1D0B-6A55-4FCB-B718-6CD62460973E}"/>
              </a:ext>
            </a:extLst>
          </p:cNvPr>
          <p:cNvPicPr>
            <a:picLocks noChangeAspect="1"/>
          </p:cNvPicPr>
          <p:nvPr/>
        </p:nvPicPr>
        <p:blipFill>
          <a:blip r:embed="rId2"/>
          <a:stretch>
            <a:fillRect/>
          </a:stretch>
        </p:blipFill>
        <p:spPr>
          <a:xfrm>
            <a:off x="1494783" y="4255875"/>
            <a:ext cx="4601217" cy="2095792"/>
          </a:xfrm>
          <a:prstGeom prst="rect">
            <a:avLst/>
          </a:prstGeom>
        </p:spPr>
      </p:pic>
      <p:pic>
        <p:nvPicPr>
          <p:cNvPr id="11" name="Picture 10">
            <a:extLst>
              <a:ext uri="{FF2B5EF4-FFF2-40B4-BE49-F238E27FC236}">
                <a16:creationId xmlns:a16="http://schemas.microsoft.com/office/drawing/2014/main" id="{6024C807-C9B2-46B9-A5AF-70F89C5852AC}"/>
              </a:ext>
            </a:extLst>
          </p:cNvPr>
          <p:cNvPicPr>
            <a:picLocks noChangeAspect="1"/>
          </p:cNvPicPr>
          <p:nvPr/>
        </p:nvPicPr>
        <p:blipFill>
          <a:blip r:embed="rId3"/>
          <a:stretch>
            <a:fillRect/>
          </a:stretch>
        </p:blipFill>
        <p:spPr>
          <a:xfrm>
            <a:off x="6573200" y="4255875"/>
            <a:ext cx="4572638" cy="2086266"/>
          </a:xfrm>
          <a:prstGeom prst="rect">
            <a:avLst/>
          </a:prstGeom>
        </p:spPr>
      </p:pic>
    </p:spTree>
    <p:extLst>
      <p:ext uri="{BB962C8B-B14F-4D97-AF65-F5344CB8AC3E}">
        <p14:creationId xmlns:p14="http://schemas.microsoft.com/office/powerpoint/2010/main" val="12614614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FEFB63-2336-4472-8A1F-456A94A15C57}"/>
              </a:ext>
            </a:extLst>
          </p:cNvPr>
          <p:cNvSpPr txBox="1"/>
          <p:nvPr/>
        </p:nvSpPr>
        <p:spPr>
          <a:xfrm>
            <a:off x="1666240" y="1490008"/>
            <a:ext cx="8859520" cy="1938992"/>
          </a:xfrm>
          <a:prstGeom prst="rect">
            <a:avLst/>
          </a:prstGeom>
          <a:noFill/>
        </p:spPr>
        <p:txBody>
          <a:bodyPr wrap="square" rtlCol="0">
            <a:spAutoFit/>
          </a:bodyPr>
          <a:lstStyle/>
          <a:p>
            <a:pPr algn="ctr"/>
            <a:r>
              <a:rPr lang="en-US" sz="4000" dirty="0"/>
              <a:t>Thank you for attending my presentation.</a:t>
            </a:r>
          </a:p>
          <a:p>
            <a:pPr algn="ctr"/>
            <a:endParaRPr lang="en-US" sz="4000" dirty="0"/>
          </a:p>
          <a:p>
            <a:pPr algn="ctr"/>
            <a:r>
              <a:rPr lang="en-US" sz="4000" dirty="0"/>
              <a:t>Q/A is invited!</a:t>
            </a:r>
            <a:endParaRPr lang="en-IN" sz="4000" dirty="0"/>
          </a:p>
        </p:txBody>
      </p:sp>
    </p:spTree>
    <p:extLst>
      <p:ext uri="{BB962C8B-B14F-4D97-AF65-F5344CB8AC3E}">
        <p14:creationId xmlns:p14="http://schemas.microsoft.com/office/powerpoint/2010/main" val="1109810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FC7FFD8-03D9-4CBA-9149-F27A108FBDF2}"/>
              </a:ext>
            </a:extLst>
          </p:cNvPr>
          <p:cNvSpPr txBox="1"/>
          <p:nvPr/>
        </p:nvSpPr>
        <p:spPr>
          <a:xfrm>
            <a:off x="1877060" y="1107440"/>
            <a:ext cx="8437879" cy="2123658"/>
          </a:xfrm>
          <a:prstGeom prst="rect">
            <a:avLst/>
          </a:prstGeom>
          <a:noFill/>
        </p:spPr>
        <p:txBody>
          <a:bodyPr wrap="square" rtlCol="0">
            <a:spAutoFit/>
          </a:bodyPr>
          <a:lstStyle/>
          <a:p>
            <a:pPr algn="ctr"/>
            <a:r>
              <a:rPr lang="en-US" sz="4400" dirty="0"/>
              <a:t>Information Preserving Frame-based Convolutional Image Interpretation - IPFCII</a:t>
            </a:r>
            <a:endParaRPr lang="en-IN" sz="4400" dirty="0"/>
          </a:p>
        </p:txBody>
      </p:sp>
      <p:sp>
        <p:nvSpPr>
          <p:cNvPr id="5" name="TextBox 4">
            <a:extLst>
              <a:ext uri="{FF2B5EF4-FFF2-40B4-BE49-F238E27FC236}">
                <a16:creationId xmlns:a16="http://schemas.microsoft.com/office/drawing/2014/main" id="{A570E7B6-9BB2-4F13-B999-039ADF5CD326}"/>
              </a:ext>
            </a:extLst>
          </p:cNvPr>
          <p:cNvSpPr txBox="1"/>
          <p:nvPr/>
        </p:nvSpPr>
        <p:spPr>
          <a:xfrm>
            <a:off x="2641600" y="4988560"/>
            <a:ext cx="6908800" cy="954107"/>
          </a:xfrm>
          <a:prstGeom prst="rect">
            <a:avLst/>
          </a:prstGeom>
          <a:noFill/>
        </p:spPr>
        <p:txBody>
          <a:bodyPr wrap="square" rtlCol="0">
            <a:spAutoFit/>
          </a:bodyPr>
          <a:lstStyle/>
          <a:p>
            <a:pPr algn="ctr"/>
            <a:r>
              <a:rPr lang="en-US" sz="2800" dirty="0"/>
              <a:t>Vasudeva Kilaru – Machine Learning Intern  Student at Lovely Professional University</a:t>
            </a:r>
            <a:endParaRPr lang="en-IN" sz="2800" dirty="0"/>
          </a:p>
        </p:txBody>
      </p:sp>
    </p:spTree>
    <p:extLst>
      <p:ext uri="{BB962C8B-B14F-4D97-AF65-F5344CB8AC3E}">
        <p14:creationId xmlns:p14="http://schemas.microsoft.com/office/powerpoint/2010/main" val="35372231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E8DEBA-FF6A-42B2-A59D-E95186A784FB}"/>
              </a:ext>
            </a:extLst>
          </p:cNvPr>
          <p:cNvSpPr txBox="1"/>
          <p:nvPr/>
        </p:nvSpPr>
        <p:spPr>
          <a:xfrm>
            <a:off x="2326640" y="580770"/>
            <a:ext cx="7538720" cy="523220"/>
          </a:xfrm>
          <a:prstGeom prst="rect">
            <a:avLst/>
          </a:prstGeom>
          <a:noFill/>
        </p:spPr>
        <p:txBody>
          <a:bodyPr wrap="square" rtlCol="0">
            <a:spAutoFit/>
          </a:bodyPr>
          <a:lstStyle/>
          <a:p>
            <a:pPr algn="ctr"/>
            <a:r>
              <a:rPr lang="en-US" sz="2800" b="1" dirty="0"/>
              <a:t>Interpretation of data to Neural Networks </a:t>
            </a:r>
          </a:p>
        </p:txBody>
      </p:sp>
      <p:sp>
        <p:nvSpPr>
          <p:cNvPr id="6" name="TextBox 5">
            <a:extLst>
              <a:ext uri="{FF2B5EF4-FFF2-40B4-BE49-F238E27FC236}">
                <a16:creationId xmlns:a16="http://schemas.microsoft.com/office/drawing/2014/main" id="{469DB266-4CC7-4756-A118-B29516C6792F}"/>
              </a:ext>
            </a:extLst>
          </p:cNvPr>
          <p:cNvSpPr txBox="1"/>
          <p:nvPr/>
        </p:nvSpPr>
        <p:spPr>
          <a:xfrm>
            <a:off x="5389880" y="1298686"/>
            <a:ext cx="1432560" cy="461665"/>
          </a:xfrm>
          <a:prstGeom prst="rect">
            <a:avLst/>
          </a:prstGeom>
          <a:noFill/>
        </p:spPr>
        <p:txBody>
          <a:bodyPr wrap="square" rtlCol="0">
            <a:spAutoFit/>
          </a:bodyPr>
          <a:lstStyle/>
          <a:p>
            <a:pPr algn="ctr"/>
            <a:r>
              <a:rPr lang="en-US" sz="2400" dirty="0"/>
              <a:t>Data</a:t>
            </a:r>
            <a:endParaRPr lang="en-IN" sz="2400" dirty="0"/>
          </a:p>
        </p:txBody>
      </p:sp>
      <p:sp>
        <p:nvSpPr>
          <p:cNvPr id="17" name="TextBox 16">
            <a:extLst>
              <a:ext uri="{FF2B5EF4-FFF2-40B4-BE49-F238E27FC236}">
                <a16:creationId xmlns:a16="http://schemas.microsoft.com/office/drawing/2014/main" id="{9C6138EA-97CF-4A0C-A541-05A6FB6038F3}"/>
              </a:ext>
            </a:extLst>
          </p:cNvPr>
          <p:cNvSpPr txBox="1"/>
          <p:nvPr/>
        </p:nvSpPr>
        <p:spPr>
          <a:xfrm>
            <a:off x="3779518" y="2878378"/>
            <a:ext cx="1554481" cy="707886"/>
          </a:xfrm>
          <a:prstGeom prst="rect">
            <a:avLst/>
          </a:prstGeom>
          <a:noFill/>
        </p:spPr>
        <p:txBody>
          <a:bodyPr wrap="square" rtlCol="0">
            <a:spAutoFit/>
          </a:bodyPr>
          <a:lstStyle/>
          <a:p>
            <a:pPr algn="ctr"/>
            <a:r>
              <a:rPr lang="en-US" sz="2000" dirty="0"/>
              <a:t>Structured Data</a:t>
            </a:r>
            <a:endParaRPr lang="en-IN" sz="2000" dirty="0"/>
          </a:p>
        </p:txBody>
      </p:sp>
      <p:sp>
        <p:nvSpPr>
          <p:cNvPr id="18" name="TextBox 17">
            <a:extLst>
              <a:ext uri="{FF2B5EF4-FFF2-40B4-BE49-F238E27FC236}">
                <a16:creationId xmlns:a16="http://schemas.microsoft.com/office/drawing/2014/main" id="{48802C6A-0FB8-4A55-B598-DABBC48372A1}"/>
              </a:ext>
            </a:extLst>
          </p:cNvPr>
          <p:cNvSpPr txBox="1"/>
          <p:nvPr/>
        </p:nvSpPr>
        <p:spPr>
          <a:xfrm>
            <a:off x="6969759" y="2878378"/>
            <a:ext cx="1706879" cy="707886"/>
          </a:xfrm>
          <a:prstGeom prst="rect">
            <a:avLst/>
          </a:prstGeom>
          <a:noFill/>
        </p:spPr>
        <p:txBody>
          <a:bodyPr wrap="square" rtlCol="0">
            <a:spAutoFit/>
          </a:bodyPr>
          <a:lstStyle/>
          <a:p>
            <a:pPr algn="ctr"/>
            <a:r>
              <a:rPr lang="en-US" sz="2000" dirty="0"/>
              <a:t>Unstructured Data</a:t>
            </a:r>
            <a:endParaRPr lang="en-IN" sz="2000" dirty="0"/>
          </a:p>
        </p:txBody>
      </p:sp>
      <p:sp>
        <p:nvSpPr>
          <p:cNvPr id="19" name="TextBox 18">
            <a:extLst>
              <a:ext uri="{FF2B5EF4-FFF2-40B4-BE49-F238E27FC236}">
                <a16:creationId xmlns:a16="http://schemas.microsoft.com/office/drawing/2014/main" id="{D9B9739C-1B62-4755-AA1D-E80C1DC36F29}"/>
              </a:ext>
            </a:extLst>
          </p:cNvPr>
          <p:cNvSpPr txBox="1"/>
          <p:nvPr/>
        </p:nvSpPr>
        <p:spPr>
          <a:xfrm>
            <a:off x="3779518" y="3942079"/>
            <a:ext cx="1554481" cy="1200329"/>
          </a:xfrm>
          <a:prstGeom prst="rect">
            <a:avLst/>
          </a:prstGeom>
          <a:noFill/>
        </p:spPr>
        <p:txBody>
          <a:bodyPr wrap="square" rtlCol="0">
            <a:spAutoFit/>
          </a:bodyPr>
          <a:lstStyle/>
          <a:p>
            <a:pPr marL="342900" indent="-342900">
              <a:buAutoNum type="arabicPeriod"/>
            </a:pPr>
            <a:r>
              <a:rPr lang="en-US" dirty="0"/>
              <a:t>Text</a:t>
            </a:r>
          </a:p>
          <a:p>
            <a:pPr marL="342900" indent="-342900">
              <a:buAutoNum type="arabicPeriod"/>
            </a:pPr>
            <a:r>
              <a:rPr lang="en-US" dirty="0"/>
              <a:t>Excel sheets</a:t>
            </a:r>
          </a:p>
          <a:p>
            <a:pPr marL="342900" indent="-342900">
              <a:buAutoNum type="arabicPeriod"/>
            </a:pPr>
            <a:r>
              <a:rPr lang="en-IN" dirty="0"/>
              <a:t>Etc.</a:t>
            </a:r>
          </a:p>
        </p:txBody>
      </p:sp>
      <p:sp>
        <p:nvSpPr>
          <p:cNvPr id="20" name="TextBox 19">
            <a:extLst>
              <a:ext uri="{FF2B5EF4-FFF2-40B4-BE49-F238E27FC236}">
                <a16:creationId xmlns:a16="http://schemas.microsoft.com/office/drawing/2014/main" id="{86144979-93DA-48A5-98D8-77E157011020}"/>
              </a:ext>
            </a:extLst>
          </p:cNvPr>
          <p:cNvSpPr txBox="1"/>
          <p:nvPr/>
        </p:nvSpPr>
        <p:spPr>
          <a:xfrm>
            <a:off x="6969759" y="3942079"/>
            <a:ext cx="1341121" cy="1200329"/>
          </a:xfrm>
          <a:prstGeom prst="rect">
            <a:avLst/>
          </a:prstGeom>
          <a:noFill/>
        </p:spPr>
        <p:txBody>
          <a:bodyPr wrap="square" rtlCol="0">
            <a:spAutoFit/>
          </a:bodyPr>
          <a:lstStyle/>
          <a:p>
            <a:pPr marL="342900" indent="-342900">
              <a:buAutoNum type="arabicPeriod"/>
            </a:pPr>
            <a:r>
              <a:rPr lang="en-US" dirty="0"/>
              <a:t>Audio</a:t>
            </a:r>
          </a:p>
          <a:p>
            <a:pPr marL="342900" indent="-342900">
              <a:buAutoNum type="arabicPeriod"/>
            </a:pPr>
            <a:r>
              <a:rPr lang="en-US" dirty="0"/>
              <a:t>Image</a:t>
            </a:r>
          </a:p>
          <a:p>
            <a:pPr marL="342900" indent="-342900">
              <a:buAutoNum type="arabicPeriod"/>
            </a:pPr>
            <a:r>
              <a:rPr lang="en-US" dirty="0"/>
              <a:t>Video</a:t>
            </a:r>
          </a:p>
          <a:p>
            <a:pPr marL="342900" indent="-342900">
              <a:buAutoNum type="arabicPeriod"/>
            </a:pPr>
            <a:r>
              <a:rPr lang="en-US" dirty="0"/>
              <a:t>Etc.</a:t>
            </a:r>
            <a:endParaRPr lang="en-IN" dirty="0"/>
          </a:p>
        </p:txBody>
      </p:sp>
      <p:cxnSp>
        <p:nvCxnSpPr>
          <p:cNvPr id="22" name="Straight Arrow Connector 21">
            <a:extLst>
              <a:ext uri="{FF2B5EF4-FFF2-40B4-BE49-F238E27FC236}">
                <a16:creationId xmlns:a16="http://schemas.microsoft.com/office/drawing/2014/main" id="{9E7CCC5D-3C52-4DFF-9C97-645AAF27C710}"/>
              </a:ext>
            </a:extLst>
          </p:cNvPr>
          <p:cNvCxnSpPr>
            <a:cxnSpLocks/>
            <a:endCxn id="17" idx="0"/>
          </p:cNvCxnSpPr>
          <p:nvPr/>
        </p:nvCxnSpPr>
        <p:spPr>
          <a:xfrm flipH="1">
            <a:off x="4556759" y="1760351"/>
            <a:ext cx="1153161" cy="11180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89D8646-C6E2-4674-B490-03666C697CB2}"/>
              </a:ext>
            </a:extLst>
          </p:cNvPr>
          <p:cNvCxnSpPr>
            <a:cxnSpLocks/>
          </p:cNvCxnSpPr>
          <p:nvPr/>
        </p:nvCxnSpPr>
        <p:spPr>
          <a:xfrm>
            <a:off x="6482082" y="1760351"/>
            <a:ext cx="1107438" cy="11180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8977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0A83DE-BE5B-4E37-9DFE-FC24531D67AC}"/>
              </a:ext>
            </a:extLst>
          </p:cNvPr>
          <p:cNvSpPr txBox="1"/>
          <p:nvPr/>
        </p:nvSpPr>
        <p:spPr>
          <a:xfrm>
            <a:off x="1212304" y="3944372"/>
            <a:ext cx="7782002" cy="400110"/>
          </a:xfrm>
          <a:prstGeom prst="rect">
            <a:avLst/>
          </a:prstGeom>
          <a:noFill/>
        </p:spPr>
        <p:txBody>
          <a:bodyPr wrap="none" rtlCol="0">
            <a:spAutoFit/>
          </a:bodyPr>
          <a:lstStyle/>
          <a:p>
            <a:r>
              <a:rPr lang="en-US" sz="2000" b="1" dirty="0"/>
              <a:t>Methods of Interpreting Unstructured (Image) Data to Neural Networks:</a:t>
            </a:r>
            <a:endParaRPr lang="en-IN" sz="2000" b="1" dirty="0"/>
          </a:p>
        </p:txBody>
      </p:sp>
      <p:sp>
        <p:nvSpPr>
          <p:cNvPr id="3" name="TextBox 2">
            <a:extLst>
              <a:ext uri="{FF2B5EF4-FFF2-40B4-BE49-F238E27FC236}">
                <a16:creationId xmlns:a16="http://schemas.microsoft.com/office/drawing/2014/main" id="{0B6DD155-8C70-4997-80B2-B5C1DE62D7E2}"/>
              </a:ext>
            </a:extLst>
          </p:cNvPr>
          <p:cNvSpPr txBox="1"/>
          <p:nvPr/>
        </p:nvSpPr>
        <p:spPr>
          <a:xfrm>
            <a:off x="1212304" y="4344482"/>
            <a:ext cx="5588000" cy="923330"/>
          </a:xfrm>
          <a:prstGeom prst="rect">
            <a:avLst/>
          </a:prstGeom>
          <a:noFill/>
        </p:spPr>
        <p:txBody>
          <a:bodyPr wrap="square" rtlCol="0">
            <a:spAutoFit/>
          </a:bodyPr>
          <a:lstStyle/>
          <a:p>
            <a:r>
              <a:rPr lang="en-US" dirty="0"/>
              <a:t>1. Interpreting image data through fully connected layers </a:t>
            </a:r>
          </a:p>
          <a:p>
            <a:endParaRPr lang="en-US" dirty="0"/>
          </a:p>
          <a:p>
            <a:r>
              <a:rPr lang="en-US" dirty="0"/>
              <a:t>2. Interpreting image data through convolutional layers</a:t>
            </a:r>
            <a:endParaRPr lang="en-IN" dirty="0"/>
          </a:p>
        </p:txBody>
      </p:sp>
      <p:sp>
        <p:nvSpPr>
          <p:cNvPr id="7" name="TextBox 6">
            <a:extLst>
              <a:ext uri="{FF2B5EF4-FFF2-40B4-BE49-F238E27FC236}">
                <a16:creationId xmlns:a16="http://schemas.microsoft.com/office/drawing/2014/main" id="{B5A2EB91-AAE6-46C1-B08E-8705A2500770}"/>
              </a:ext>
            </a:extLst>
          </p:cNvPr>
          <p:cNvSpPr txBox="1"/>
          <p:nvPr/>
        </p:nvSpPr>
        <p:spPr>
          <a:xfrm>
            <a:off x="2773680" y="594806"/>
            <a:ext cx="6644640" cy="830997"/>
          </a:xfrm>
          <a:prstGeom prst="rect">
            <a:avLst/>
          </a:prstGeom>
          <a:noFill/>
        </p:spPr>
        <p:txBody>
          <a:bodyPr wrap="square" rtlCol="0">
            <a:spAutoFit/>
          </a:bodyPr>
          <a:lstStyle/>
          <a:p>
            <a:pPr algn="ctr"/>
            <a:r>
              <a:rPr lang="en-US" sz="2400" dirty="0"/>
              <a:t>A Brief History on Methods of Data Interpretation to Neural Nets</a:t>
            </a:r>
            <a:endParaRPr lang="en-IN" sz="2400" dirty="0"/>
          </a:p>
        </p:txBody>
      </p:sp>
      <p:sp>
        <p:nvSpPr>
          <p:cNvPr id="8" name="TextBox 7">
            <a:extLst>
              <a:ext uri="{FF2B5EF4-FFF2-40B4-BE49-F238E27FC236}">
                <a16:creationId xmlns:a16="http://schemas.microsoft.com/office/drawing/2014/main" id="{00D2E076-2340-4A13-B750-4B0BACB343AF}"/>
              </a:ext>
            </a:extLst>
          </p:cNvPr>
          <p:cNvSpPr txBox="1"/>
          <p:nvPr/>
        </p:nvSpPr>
        <p:spPr>
          <a:xfrm>
            <a:off x="1212304" y="1702802"/>
            <a:ext cx="9453879" cy="369332"/>
          </a:xfrm>
          <a:prstGeom prst="rect">
            <a:avLst/>
          </a:prstGeom>
          <a:noFill/>
        </p:spPr>
        <p:txBody>
          <a:bodyPr wrap="square" rtlCol="0">
            <a:spAutoFit/>
          </a:bodyPr>
          <a:lstStyle/>
          <a:p>
            <a:r>
              <a:rPr lang="en-US" b="1" dirty="0"/>
              <a:t>Methods of Interpreting Structured Data to Neural Networks:</a:t>
            </a:r>
            <a:endParaRPr lang="en-IN" b="1" dirty="0"/>
          </a:p>
        </p:txBody>
      </p:sp>
      <p:sp>
        <p:nvSpPr>
          <p:cNvPr id="4" name="TextBox 3">
            <a:extLst>
              <a:ext uri="{FF2B5EF4-FFF2-40B4-BE49-F238E27FC236}">
                <a16:creationId xmlns:a16="http://schemas.microsoft.com/office/drawing/2014/main" id="{F974418C-893E-45DA-9FB7-A8A9D260FA53}"/>
              </a:ext>
            </a:extLst>
          </p:cNvPr>
          <p:cNvSpPr txBox="1"/>
          <p:nvPr/>
        </p:nvSpPr>
        <p:spPr>
          <a:xfrm>
            <a:off x="1212304" y="2072134"/>
            <a:ext cx="8544560" cy="923330"/>
          </a:xfrm>
          <a:prstGeom prst="rect">
            <a:avLst/>
          </a:prstGeom>
          <a:noFill/>
        </p:spPr>
        <p:txBody>
          <a:bodyPr wrap="square" rtlCol="0">
            <a:spAutoFit/>
          </a:bodyPr>
          <a:lstStyle/>
          <a:p>
            <a:r>
              <a:rPr lang="en-US" dirty="0"/>
              <a:t>1. Interpreting tabular data to neural networks is done through fully connected layers such that the features of tabular data are input features ‘x’ to the first fully connected layer.</a:t>
            </a:r>
            <a:endParaRPr lang="en-IN" dirty="0"/>
          </a:p>
        </p:txBody>
      </p:sp>
    </p:spTree>
    <p:extLst>
      <p:ext uri="{BB962C8B-B14F-4D97-AF65-F5344CB8AC3E}">
        <p14:creationId xmlns:p14="http://schemas.microsoft.com/office/powerpoint/2010/main" val="4170875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97329D-FAC3-4CDC-A085-FF7F48346524}"/>
              </a:ext>
            </a:extLst>
          </p:cNvPr>
          <p:cNvSpPr txBox="1"/>
          <p:nvPr/>
        </p:nvSpPr>
        <p:spPr>
          <a:xfrm>
            <a:off x="1320800" y="751840"/>
            <a:ext cx="9550400" cy="1477328"/>
          </a:xfrm>
          <a:prstGeom prst="rect">
            <a:avLst/>
          </a:prstGeom>
          <a:noFill/>
        </p:spPr>
        <p:txBody>
          <a:bodyPr wrap="square" rtlCol="0">
            <a:spAutoFit/>
          </a:bodyPr>
          <a:lstStyle/>
          <a:p>
            <a:r>
              <a:rPr lang="en-US" b="1" dirty="0"/>
              <a:t>Interpreting image data through fully connected layers:</a:t>
            </a:r>
          </a:p>
          <a:p>
            <a:r>
              <a:rPr lang="en-US" dirty="0"/>
              <a:t>Interpreting image data to neural networks through fully connected layers is a method in which the tensor of an image is flattened to from a single dimensional array of pixel values. This single dimensional array of pixel values is treated as input features ‘x’ to the first fully connected layer followed by fully connected hidden layers and an output layer.</a:t>
            </a:r>
            <a:endParaRPr lang="en-IN" dirty="0"/>
          </a:p>
        </p:txBody>
      </p:sp>
      <p:pic>
        <p:nvPicPr>
          <p:cNvPr id="4" name="Picture 3">
            <a:extLst>
              <a:ext uri="{FF2B5EF4-FFF2-40B4-BE49-F238E27FC236}">
                <a16:creationId xmlns:a16="http://schemas.microsoft.com/office/drawing/2014/main" id="{718521C2-069C-4142-B9DF-F02767CA20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1607" y="2407920"/>
            <a:ext cx="7188785" cy="4117665"/>
          </a:xfrm>
          <a:prstGeom prst="rect">
            <a:avLst/>
          </a:prstGeom>
        </p:spPr>
      </p:pic>
    </p:spTree>
    <p:extLst>
      <p:ext uri="{BB962C8B-B14F-4D97-AF65-F5344CB8AC3E}">
        <p14:creationId xmlns:p14="http://schemas.microsoft.com/office/powerpoint/2010/main" val="26700980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9A0199-EBBB-4EDD-847B-227A641AEC86}"/>
              </a:ext>
            </a:extLst>
          </p:cNvPr>
          <p:cNvSpPr txBox="1"/>
          <p:nvPr/>
        </p:nvSpPr>
        <p:spPr>
          <a:xfrm>
            <a:off x="1402080" y="741680"/>
            <a:ext cx="9387840" cy="1754326"/>
          </a:xfrm>
          <a:prstGeom prst="rect">
            <a:avLst/>
          </a:prstGeom>
          <a:noFill/>
        </p:spPr>
        <p:txBody>
          <a:bodyPr wrap="square" rtlCol="0">
            <a:spAutoFit/>
          </a:bodyPr>
          <a:lstStyle/>
          <a:p>
            <a:r>
              <a:rPr lang="en-US" b="1" dirty="0"/>
              <a:t>Interpreting image data through convolutional layers :</a:t>
            </a:r>
          </a:p>
          <a:p>
            <a:r>
              <a:rPr lang="en-US" dirty="0"/>
              <a:t>Interpreting image data to neural networks through convolutional layers is a method in which the tensor of an image is passed through series of convolutional layers, pooling layers to from a lower dimensional representation of image. This lower dimensional representation of image is flattened to a single dimensional array which is input features ‘x’ to the first fully connected layer followed by fully connected hidden layers and an output layer.</a:t>
            </a:r>
            <a:endParaRPr lang="en-IN" dirty="0"/>
          </a:p>
        </p:txBody>
      </p:sp>
      <p:pic>
        <p:nvPicPr>
          <p:cNvPr id="4" name="Picture 3">
            <a:extLst>
              <a:ext uri="{FF2B5EF4-FFF2-40B4-BE49-F238E27FC236}">
                <a16:creationId xmlns:a16="http://schemas.microsoft.com/office/drawing/2014/main" id="{9EAA4591-9D3D-40FB-9C89-3175EFC6E4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200" y="2633294"/>
            <a:ext cx="11785600" cy="3858945"/>
          </a:xfrm>
          <a:prstGeom prst="rect">
            <a:avLst/>
          </a:prstGeom>
        </p:spPr>
      </p:pic>
    </p:spTree>
    <p:extLst>
      <p:ext uri="{BB962C8B-B14F-4D97-AF65-F5344CB8AC3E}">
        <p14:creationId xmlns:p14="http://schemas.microsoft.com/office/powerpoint/2010/main" val="4075237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501BD4-7237-484E-92E1-D73F75E3D322}"/>
              </a:ext>
            </a:extLst>
          </p:cNvPr>
          <p:cNvSpPr txBox="1"/>
          <p:nvPr/>
        </p:nvSpPr>
        <p:spPr>
          <a:xfrm flipH="1">
            <a:off x="1729739" y="1121470"/>
            <a:ext cx="8732521" cy="1477328"/>
          </a:xfrm>
          <a:prstGeom prst="rect">
            <a:avLst/>
          </a:prstGeom>
          <a:noFill/>
        </p:spPr>
        <p:txBody>
          <a:bodyPr wrap="square" rtlCol="0">
            <a:spAutoFit/>
          </a:bodyPr>
          <a:lstStyle/>
          <a:p>
            <a:r>
              <a:rPr lang="en-US" dirty="0"/>
              <a:t>This paper introduces a new method to interpret unstructured data such as image data to neural networks so that the image data encoding becomes easier and efficient. Often Computer Vision applications tend to be large networks in order to generalize on unseen data. The similar tasks through IPFCII  method can be performed by relatively smaller networks and compute resources without any tradeoff with the performance.</a:t>
            </a:r>
            <a:endParaRPr lang="en-IN" dirty="0"/>
          </a:p>
        </p:txBody>
      </p:sp>
      <p:sp>
        <p:nvSpPr>
          <p:cNvPr id="3" name="TextBox 2">
            <a:extLst>
              <a:ext uri="{FF2B5EF4-FFF2-40B4-BE49-F238E27FC236}">
                <a16:creationId xmlns:a16="http://schemas.microsoft.com/office/drawing/2014/main" id="{DC96E4B0-7C6A-45F9-830E-D44D30B93A11}"/>
              </a:ext>
            </a:extLst>
          </p:cNvPr>
          <p:cNvSpPr txBox="1"/>
          <p:nvPr/>
        </p:nvSpPr>
        <p:spPr>
          <a:xfrm>
            <a:off x="1729739" y="721360"/>
            <a:ext cx="6563360" cy="400110"/>
          </a:xfrm>
          <a:prstGeom prst="rect">
            <a:avLst/>
          </a:prstGeom>
          <a:noFill/>
        </p:spPr>
        <p:txBody>
          <a:bodyPr wrap="square" rtlCol="0">
            <a:spAutoFit/>
          </a:bodyPr>
          <a:lstStyle/>
          <a:p>
            <a:r>
              <a:rPr lang="en-US" sz="2000" b="1" dirty="0"/>
              <a:t>Introduction to novel method of image interpretation:</a:t>
            </a:r>
            <a:endParaRPr lang="en-IN" sz="2000" b="1" dirty="0"/>
          </a:p>
        </p:txBody>
      </p:sp>
      <p:sp>
        <p:nvSpPr>
          <p:cNvPr id="4" name="TextBox 3">
            <a:extLst>
              <a:ext uri="{FF2B5EF4-FFF2-40B4-BE49-F238E27FC236}">
                <a16:creationId xmlns:a16="http://schemas.microsoft.com/office/drawing/2014/main" id="{AC46C8DA-3326-48CD-8831-28C6F0D646C3}"/>
              </a:ext>
            </a:extLst>
          </p:cNvPr>
          <p:cNvSpPr txBox="1"/>
          <p:nvPr/>
        </p:nvSpPr>
        <p:spPr>
          <a:xfrm>
            <a:off x="1729739" y="3429000"/>
            <a:ext cx="6474459" cy="369332"/>
          </a:xfrm>
          <a:prstGeom prst="rect">
            <a:avLst/>
          </a:prstGeom>
          <a:noFill/>
        </p:spPr>
        <p:txBody>
          <a:bodyPr wrap="square" rtlCol="0">
            <a:spAutoFit/>
          </a:bodyPr>
          <a:lstStyle/>
          <a:p>
            <a:r>
              <a:rPr lang="en-US" b="1" dirty="0"/>
              <a:t>Inspiration of Frame-based Convolutional Image Interpretation:</a:t>
            </a:r>
          </a:p>
        </p:txBody>
      </p:sp>
      <p:sp>
        <p:nvSpPr>
          <p:cNvPr id="5" name="TextBox 4">
            <a:extLst>
              <a:ext uri="{FF2B5EF4-FFF2-40B4-BE49-F238E27FC236}">
                <a16:creationId xmlns:a16="http://schemas.microsoft.com/office/drawing/2014/main" id="{3F96D642-C453-45DB-8D24-2E5F13D52F07}"/>
              </a:ext>
            </a:extLst>
          </p:cNvPr>
          <p:cNvSpPr txBox="1"/>
          <p:nvPr/>
        </p:nvSpPr>
        <p:spPr>
          <a:xfrm>
            <a:off x="1729739" y="3798332"/>
            <a:ext cx="8249920" cy="1477328"/>
          </a:xfrm>
          <a:prstGeom prst="rect">
            <a:avLst/>
          </a:prstGeom>
          <a:noFill/>
        </p:spPr>
        <p:txBody>
          <a:bodyPr wrap="square" rtlCol="0">
            <a:spAutoFit/>
          </a:bodyPr>
          <a:lstStyle/>
          <a:p>
            <a:r>
              <a:rPr lang="en-US" dirty="0"/>
              <a:t>The Idea of dividing down an image into corresponding frames before applying convolutional and pooling layers is inspired from the work of YOLO (you only look once) on object detection.  The idea taken from the work YOLO is that the convolutional layers better understand simple images with small number of features than a full and complex image.</a:t>
            </a:r>
            <a:endParaRPr lang="en-IN" dirty="0"/>
          </a:p>
        </p:txBody>
      </p:sp>
    </p:spTree>
    <p:extLst>
      <p:ext uri="{BB962C8B-B14F-4D97-AF65-F5344CB8AC3E}">
        <p14:creationId xmlns:p14="http://schemas.microsoft.com/office/powerpoint/2010/main" val="527674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3AD42A-E10A-4738-9C98-9A9355FBE191}"/>
              </a:ext>
            </a:extLst>
          </p:cNvPr>
          <p:cNvSpPr txBox="1"/>
          <p:nvPr/>
        </p:nvSpPr>
        <p:spPr>
          <a:xfrm>
            <a:off x="944880" y="721360"/>
            <a:ext cx="7874000" cy="369332"/>
          </a:xfrm>
          <a:prstGeom prst="rect">
            <a:avLst/>
          </a:prstGeom>
          <a:noFill/>
        </p:spPr>
        <p:txBody>
          <a:bodyPr wrap="square" rtlCol="0">
            <a:spAutoFit/>
          </a:bodyPr>
          <a:lstStyle/>
          <a:p>
            <a:r>
              <a:rPr lang="en-US" b="1" dirty="0"/>
              <a:t>IPFCII method:</a:t>
            </a:r>
            <a:endParaRPr lang="en-IN" b="1" dirty="0"/>
          </a:p>
        </p:txBody>
      </p:sp>
      <p:pic>
        <p:nvPicPr>
          <p:cNvPr id="4" name="Picture 3">
            <a:extLst>
              <a:ext uri="{FF2B5EF4-FFF2-40B4-BE49-F238E27FC236}">
                <a16:creationId xmlns:a16="http://schemas.microsoft.com/office/drawing/2014/main" id="{278E4C3C-2757-4C5F-87DB-BD757D47AA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1780" y="721360"/>
            <a:ext cx="3810096" cy="2702560"/>
          </a:xfrm>
          <a:prstGeom prst="rect">
            <a:avLst/>
          </a:prstGeom>
        </p:spPr>
      </p:pic>
      <p:pic>
        <p:nvPicPr>
          <p:cNvPr id="6" name="Picture 5">
            <a:extLst>
              <a:ext uri="{FF2B5EF4-FFF2-40B4-BE49-F238E27FC236}">
                <a16:creationId xmlns:a16="http://schemas.microsoft.com/office/drawing/2014/main" id="{39472966-BCD9-4540-B197-843C4D40FB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2580" y="3769360"/>
            <a:ext cx="3582080" cy="2479040"/>
          </a:xfrm>
          <a:prstGeom prst="rect">
            <a:avLst/>
          </a:prstGeom>
        </p:spPr>
      </p:pic>
      <p:pic>
        <p:nvPicPr>
          <p:cNvPr id="8" name="Picture 7">
            <a:extLst>
              <a:ext uri="{FF2B5EF4-FFF2-40B4-BE49-F238E27FC236}">
                <a16:creationId xmlns:a16="http://schemas.microsoft.com/office/drawing/2014/main" id="{820B25B0-4D18-4772-8C2F-A286485EA0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81780" y="3762523"/>
            <a:ext cx="3810096" cy="2485877"/>
          </a:xfrm>
          <a:prstGeom prst="rect">
            <a:avLst/>
          </a:prstGeom>
        </p:spPr>
      </p:pic>
      <p:pic>
        <p:nvPicPr>
          <p:cNvPr id="10" name="Picture 9">
            <a:extLst>
              <a:ext uri="{FF2B5EF4-FFF2-40B4-BE49-F238E27FC236}">
                <a16:creationId xmlns:a16="http://schemas.microsoft.com/office/drawing/2014/main" id="{CE6F6982-CCDE-41EC-AC75-0F034AC0BC7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8276" y="3762522"/>
            <a:ext cx="3728817" cy="2485878"/>
          </a:xfrm>
          <a:prstGeom prst="rect">
            <a:avLst/>
          </a:prstGeom>
        </p:spPr>
      </p:pic>
    </p:spTree>
    <p:extLst>
      <p:ext uri="{BB962C8B-B14F-4D97-AF65-F5344CB8AC3E}">
        <p14:creationId xmlns:p14="http://schemas.microsoft.com/office/powerpoint/2010/main" val="25609109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A60C4E-77E0-4FC9-95F3-F012C8C106A8}"/>
              </a:ext>
            </a:extLst>
          </p:cNvPr>
          <p:cNvPicPr>
            <a:picLocks noChangeAspect="1"/>
          </p:cNvPicPr>
          <p:nvPr/>
        </p:nvPicPr>
        <p:blipFill>
          <a:blip r:embed="rId2"/>
          <a:stretch>
            <a:fillRect/>
          </a:stretch>
        </p:blipFill>
        <p:spPr>
          <a:xfrm>
            <a:off x="4265371" y="473209"/>
            <a:ext cx="3515216" cy="2619741"/>
          </a:xfrm>
          <a:prstGeom prst="rect">
            <a:avLst/>
          </a:prstGeom>
        </p:spPr>
      </p:pic>
      <p:sp>
        <p:nvSpPr>
          <p:cNvPr id="4" name="TextBox 3">
            <a:extLst>
              <a:ext uri="{FF2B5EF4-FFF2-40B4-BE49-F238E27FC236}">
                <a16:creationId xmlns:a16="http://schemas.microsoft.com/office/drawing/2014/main" id="{29EC0FD1-9DF9-4281-9C31-80E1C91E0589}"/>
              </a:ext>
            </a:extLst>
          </p:cNvPr>
          <p:cNvSpPr txBox="1"/>
          <p:nvPr/>
        </p:nvSpPr>
        <p:spPr>
          <a:xfrm>
            <a:off x="701040" y="473209"/>
            <a:ext cx="2458720" cy="369332"/>
          </a:xfrm>
          <a:prstGeom prst="rect">
            <a:avLst/>
          </a:prstGeom>
          <a:noFill/>
        </p:spPr>
        <p:txBody>
          <a:bodyPr wrap="square" rtlCol="0">
            <a:spAutoFit/>
          </a:bodyPr>
          <a:lstStyle/>
          <a:p>
            <a:r>
              <a:rPr lang="en-US" b="1" dirty="0"/>
              <a:t>IPFCII method:</a:t>
            </a:r>
            <a:endParaRPr lang="en-IN" b="1" dirty="0"/>
          </a:p>
        </p:txBody>
      </p:sp>
      <p:pic>
        <p:nvPicPr>
          <p:cNvPr id="6" name="Picture 5">
            <a:extLst>
              <a:ext uri="{FF2B5EF4-FFF2-40B4-BE49-F238E27FC236}">
                <a16:creationId xmlns:a16="http://schemas.microsoft.com/office/drawing/2014/main" id="{65555377-ACAE-4674-9549-9B1E4361FD49}"/>
              </a:ext>
            </a:extLst>
          </p:cNvPr>
          <p:cNvPicPr>
            <a:picLocks noChangeAspect="1"/>
          </p:cNvPicPr>
          <p:nvPr/>
        </p:nvPicPr>
        <p:blipFill>
          <a:blip r:embed="rId3"/>
          <a:stretch>
            <a:fillRect/>
          </a:stretch>
        </p:blipFill>
        <p:spPr>
          <a:xfrm>
            <a:off x="399625" y="3596480"/>
            <a:ext cx="3562847" cy="2286319"/>
          </a:xfrm>
          <a:prstGeom prst="rect">
            <a:avLst/>
          </a:prstGeom>
        </p:spPr>
      </p:pic>
      <p:pic>
        <p:nvPicPr>
          <p:cNvPr id="8" name="Picture 7">
            <a:extLst>
              <a:ext uri="{FF2B5EF4-FFF2-40B4-BE49-F238E27FC236}">
                <a16:creationId xmlns:a16="http://schemas.microsoft.com/office/drawing/2014/main" id="{D9583588-7F13-4605-84B2-55500D4843CF}"/>
              </a:ext>
            </a:extLst>
          </p:cNvPr>
          <p:cNvPicPr>
            <a:picLocks noChangeAspect="1"/>
          </p:cNvPicPr>
          <p:nvPr/>
        </p:nvPicPr>
        <p:blipFill>
          <a:blip r:embed="rId4"/>
          <a:stretch>
            <a:fillRect/>
          </a:stretch>
        </p:blipFill>
        <p:spPr>
          <a:xfrm>
            <a:off x="4194251" y="3596480"/>
            <a:ext cx="3486637" cy="2276793"/>
          </a:xfrm>
          <a:prstGeom prst="rect">
            <a:avLst/>
          </a:prstGeom>
        </p:spPr>
      </p:pic>
      <p:pic>
        <p:nvPicPr>
          <p:cNvPr id="10" name="Picture 9">
            <a:extLst>
              <a:ext uri="{FF2B5EF4-FFF2-40B4-BE49-F238E27FC236}">
                <a16:creationId xmlns:a16="http://schemas.microsoft.com/office/drawing/2014/main" id="{A7F01600-9514-4990-94BA-81FB53EF2B32}"/>
              </a:ext>
            </a:extLst>
          </p:cNvPr>
          <p:cNvPicPr>
            <a:picLocks noChangeAspect="1"/>
          </p:cNvPicPr>
          <p:nvPr/>
        </p:nvPicPr>
        <p:blipFill>
          <a:blip r:embed="rId5"/>
          <a:stretch>
            <a:fillRect/>
          </a:stretch>
        </p:blipFill>
        <p:spPr>
          <a:xfrm>
            <a:off x="8015678" y="3596479"/>
            <a:ext cx="3496163" cy="2276793"/>
          </a:xfrm>
          <a:prstGeom prst="rect">
            <a:avLst/>
          </a:prstGeom>
        </p:spPr>
      </p:pic>
    </p:spTree>
    <p:extLst>
      <p:ext uri="{BB962C8B-B14F-4D97-AF65-F5344CB8AC3E}">
        <p14:creationId xmlns:p14="http://schemas.microsoft.com/office/powerpoint/2010/main" val="219073081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560</TotalTime>
  <Words>1150</Words>
  <Application>Microsoft Office PowerPoint</Application>
  <PresentationFormat>Widescreen</PresentationFormat>
  <Paragraphs>70</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Kilaru Vasu Deva</dc:creator>
  <cp:lastModifiedBy>Kilaru Vasu Deva</cp:lastModifiedBy>
  <cp:revision>6</cp:revision>
  <dcterms:created xsi:type="dcterms:W3CDTF">2022-01-13T23:49:50Z</dcterms:created>
  <dcterms:modified xsi:type="dcterms:W3CDTF">2022-01-18T09:59:29Z</dcterms:modified>
</cp:coreProperties>
</file>

<file path=docProps/thumbnail.jpeg>
</file>